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4572000" cy="4572000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Playfair Display" panose="020B060402020202020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40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2ED9C9-D3DA-476D-9CB1-BC1FED33C784}">
  <a:tblStyle styleId="{BD2ED9C9-D3DA-476D-9CB1-BC1FED33C7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58" y="109"/>
      </p:cViewPr>
      <p:guideLst>
        <p:guide orient="horz" pos="144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16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e2c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e2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936af023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1936af023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936af02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936af023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1936af023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1936af023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1936af02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1936af023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936af02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936af02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936af02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936af02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936af02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1936af02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1936af02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1936af02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936af02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936af02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936af02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936af02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936af02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936af02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1936af02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1936af02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1936af02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1936af02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936af02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936af02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1936af02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1936af02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936af02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936af023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936af02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936af02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936af023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936af023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74525" y="665600"/>
            <a:ext cx="1822800" cy="324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96475" y="882400"/>
            <a:ext cx="1579200" cy="2807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48125" y="1446400"/>
            <a:ext cx="1475700" cy="1408200"/>
          </a:xfrm>
          <a:prstGeom prst="rect">
            <a:avLst/>
          </a:prstGeom>
        </p:spPr>
        <p:txBody>
          <a:bodyPr spcFirstLastPara="1" wrap="square" lIns="57575" tIns="57575" rIns="57575" bIns="575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48181" y="2903938"/>
            <a:ext cx="1475700" cy="623400"/>
          </a:xfrm>
          <a:prstGeom prst="rect">
            <a:avLst/>
          </a:prstGeom>
        </p:spPr>
        <p:txBody>
          <a:bodyPr spcFirstLastPara="1" wrap="square" lIns="57575" tIns="57575" rIns="57575" bIns="5757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"/>
              <a:buNone/>
              <a:defRPr sz="11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4485067"/>
            <a:ext cx="4572000" cy="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5850" y="1096089"/>
            <a:ext cx="4260300" cy="1431300"/>
          </a:xfrm>
          <a:prstGeom prst="rect">
            <a:avLst/>
          </a:prstGeom>
        </p:spPr>
        <p:txBody>
          <a:bodyPr spcFirstLastPara="1" wrap="square" lIns="57575" tIns="57575" rIns="57575" bIns="575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300"/>
              <a:buFont typeface="Lato"/>
              <a:buNone/>
              <a:defRPr sz="63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55850" y="2595067"/>
            <a:ext cx="4260300" cy="9525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4775" y="1265667"/>
            <a:ext cx="4062600" cy="1598400"/>
          </a:xfrm>
          <a:prstGeom prst="rect">
            <a:avLst/>
          </a:prstGeom>
        </p:spPr>
        <p:txBody>
          <a:bodyPr spcFirstLastPara="1" wrap="square" lIns="57575" tIns="57575" rIns="57575" bIns="575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485067"/>
            <a:ext cx="4572000" cy="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19998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2416200" y="1024422"/>
            <a:ext cx="19998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55850" y="493867"/>
            <a:ext cx="1404000" cy="671700"/>
          </a:xfrm>
          <a:prstGeom prst="rect">
            <a:avLst/>
          </a:prstGeom>
        </p:spPr>
        <p:txBody>
          <a:bodyPr spcFirstLastPara="1" wrap="square" lIns="57575" tIns="57575" rIns="57575" bIns="575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55850" y="1236780"/>
            <a:ext cx="1404000" cy="28260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10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10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10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1000"/>
              </a:spcBef>
              <a:spcAft>
                <a:spcPts val="10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45125" y="467867"/>
            <a:ext cx="2809500" cy="3636300"/>
          </a:xfrm>
          <a:prstGeom prst="rect">
            <a:avLst/>
          </a:prstGeom>
        </p:spPr>
        <p:txBody>
          <a:bodyPr spcFirstLastPara="1" wrap="square" lIns="57575" tIns="57575" rIns="57575" bIns="57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ato"/>
              <a:buNone/>
              <a:defRPr sz="30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2286000" y="-22"/>
            <a:ext cx="2286000" cy="45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2514838" y="3996000"/>
            <a:ext cx="23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32750" y="984844"/>
            <a:ext cx="2022600" cy="1496400"/>
          </a:xfrm>
          <a:prstGeom prst="rect">
            <a:avLst/>
          </a:prstGeom>
        </p:spPr>
        <p:txBody>
          <a:bodyPr spcFirstLastPara="1" wrap="square" lIns="57575" tIns="57575" rIns="57575" bIns="575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132750" y="2529068"/>
            <a:ext cx="2022600" cy="1196100"/>
          </a:xfrm>
          <a:prstGeom prst="rect">
            <a:avLst/>
          </a:prstGeom>
        </p:spPr>
        <p:txBody>
          <a:bodyPr spcFirstLastPara="1" wrap="square" lIns="57575" tIns="57575" rIns="57575" bIns="575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2469750" y="643733"/>
            <a:ext cx="1918500" cy="3284400"/>
          </a:xfrm>
          <a:prstGeom prst="rect">
            <a:avLst/>
          </a:prstGeom>
        </p:spPr>
        <p:txBody>
          <a:bodyPr spcFirstLastPara="1" wrap="square" lIns="57575" tIns="57575" rIns="57575" bIns="57575" anchor="ctr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marL="914400" lvl="1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marL="1371600" lvl="2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8575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159750" y="3760511"/>
            <a:ext cx="2999400" cy="532200"/>
          </a:xfrm>
          <a:prstGeom prst="rect">
            <a:avLst/>
          </a:prstGeom>
        </p:spPr>
        <p:txBody>
          <a:bodyPr spcFirstLastPara="1" wrap="square" lIns="57575" tIns="57575" rIns="57575" bIns="575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575" tIns="57575" rIns="57575" bIns="57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"/>
              <a:buNone/>
              <a:defRPr sz="20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575" tIns="57575" rIns="57575" bIns="57575" anchor="t" anchorCtr="0"/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Char char="●"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■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■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●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857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ato"/>
              <a:buChar char="○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8575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900"/>
              <a:buFont typeface="Lato"/>
              <a:buChar char="■"/>
              <a:defRPr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45125" y="4160897"/>
            <a:ext cx="2742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575" tIns="57575" rIns="57575" bIns="57575" anchor="ctr" anchorCtr="0">
            <a:noAutofit/>
          </a:bodyPr>
          <a:lstStyle>
            <a:lvl1pPr lvl="0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356150" y="355350"/>
            <a:ext cx="3861300" cy="386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294967295"/>
          </p:nvPr>
        </p:nvSpPr>
        <p:spPr>
          <a:xfrm>
            <a:off x="360575" y="669088"/>
            <a:ext cx="3861300" cy="4497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/>
              <a:t>Data 620</a:t>
            </a:r>
            <a:endParaRPr sz="2100"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294967295"/>
          </p:nvPr>
        </p:nvSpPr>
        <p:spPr>
          <a:xfrm>
            <a:off x="355350" y="1448234"/>
            <a:ext cx="3861300" cy="8403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5"/>
                </a:solidFill>
              </a:rPr>
              <a:t>Wine Review</a:t>
            </a:r>
            <a:r>
              <a:rPr lang="en-US" sz="3600" dirty="0">
                <a:solidFill>
                  <a:schemeClr val="accent5"/>
                </a:solidFill>
              </a:rPr>
              <a:t>s</a:t>
            </a:r>
            <a:endParaRPr sz="3600" dirty="0">
              <a:solidFill>
                <a:schemeClr val="accent5"/>
              </a:solidFill>
            </a:endParaRPr>
          </a:p>
        </p:txBody>
      </p:sp>
      <p:grpSp>
        <p:nvGrpSpPr>
          <p:cNvPr id="62" name="Google Shape;62;p13"/>
          <p:cNvGrpSpPr/>
          <p:nvPr/>
        </p:nvGrpSpPr>
        <p:grpSpPr>
          <a:xfrm>
            <a:off x="2021846" y="2722628"/>
            <a:ext cx="538770" cy="129045"/>
            <a:chOff x="1882775" y="2738450"/>
            <a:chExt cx="795350" cy="190500"/>
          </a:xfrm>
        </p:grpSpPr>
        <p:sp>
          <p:nvSpPr>
            <p:cNvPr id="63" name="Google Shape;63;p13"/>
            <p:cNvSpPr/>
            <p:nvPr/>
          </p:nvSpPr>
          <p:spPr>
            <a:xfrm>
              <a:off x="1882775" y="2738450"/>
              <a:ext cx="190500" cy="190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185200" y="2738450"/>
              <a:ext cx="190500" cy="190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487625" y="2738450"/>
              <a:ext cx="190500" cy="190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body" idx="4294967295"/>
          </p:nvPr>
        </p:nvSpPr>
        <p:spPr>
          <a:xfrm>
            <a:off x="360575" y="3166126"/>
            <a:ext cx="3861300" cy="3342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Group 3 • Fireflies</a:t>
            </a:r>
            <a:endParaRPr sz="1400"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294967295"/>
          </p:nvPr>
        </p:nvSpPr>
        <p:spPr>
          <a:xfrm>
            <a:off x="360575" y="3559500"/>
            <a:ext cx="3861300" cy="334200"/>
          </a:xfrm>
          <a:prstGeom prst="rect">
            <a:avLst/>
          </a:prstGeom>
        </p:spPr>
        <p:txBody>
          <a:bodyPr spcFirstLastPara="1" wrap="square" lIns="57575" tIns="57575" rIns="57575" bIns="57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&lt;90 Word cloud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Finish, flavor,Note, Sweet, Palat,Fresh 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0333"/>
            <a:ext cx="4572000" cy="230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50 words for &lt;90 scord wine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965"/>
            <a:ext cx="4572001" cy="326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&gt;90 word cloud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Full bodi, rich, textur,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6895"/>
            <a:ext cx="4572000" cy="231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50 words for &gt;90 scord wine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458"/>
            <a:ext cx="4572000" cy="325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</a:t>
            </a:r>
            <a:r>
              <a:rPr lang="en" i="1" dirty="0"/>
              <a:t>Pick-</a:t>
            </a:r>
            <a:r>
              <a:rPr lang="en" dirty="0"/>
              <a:t>your-wine map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Wine Recommendation in Diner</a:t>
            </a:r>
            <a:endParaRPr dirty="0"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155850" y="1024425"/>
            <a:ext cx="14469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Wine menu (right) with wine name and description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Pick wine by description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50" y="1056767"/>
            <a:ext cx="2594695" cy="33628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2250" y="86275"/>
            <a:ext cx="44475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4. </a:t>
            </a:r>
            <a:r>
              <a:rPr lang="en" sz="1800" i="1" dirty="0"/>
              <a:t>Pick-</a:t>
            </a:r>
            <a:r>
              <a:rPr lang="en" sz="1800" dirty="0"/>
              <a:t>your-wine map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Wine Recommendation in Diner (Cont)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Reviewer-'Roger Voss': common words on each variety - pick your wine by similarity</a:t>
            </a:r>
            <a:endParaRPr sz="8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155850" y="1538050"/>
            <a:ext cx="4260300" cy="25233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9975"/>
            <a:ext cx="4572000" cy="3433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168" name="Google Shape;168;p27"/>
          <p:cNvSpPr txBox="1"/>
          <p:nvPr/>
        </p:nvSpPr>
        <p:spPr>
          <a:xfrm>
            <a:off x="62250" y="1453600"/>
            <a:ext cx="1317000" cy="695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Chardonnay &amp; Champagne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161500" y="2335700"/>
            <a:ext cx="1379100" cy="695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Rosé &amp; Portuguese Red Blend </a:t>
            </a:r>
            <a:endParaRPr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0" y="-8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5. Top Wine </a:t>
            </a:r>
            <a:r>
              <a:rPr lang="en-US" sz="1800" dirty="0"/>
              <a:t>Social Media</a:t>
            </a:r>
            <a:r>
              <a:rPr lang="en" sz="1800" dirty="0"/>
              <a:t> </a:t>
            </a:r>
            <a:r>
              <a:rPr lang="en-US" sz="1800" dirty="0"/>
              <a:t>I</a:t>
            </a:r>
            <a:r>
              <a:rPr lang="en" sz="1800" dirty="0"/>
              <a:t>nfluencer</a:t>
            </a:r>
            <a:r>
              <a:rPr lang="en-US" sz="1800" dirty="0"/>
              <a:t>s</a:t>
            </a:r>
            <a:endParaRPr sz="1800" dirty="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249"/>
            <a:ext cx="4572000" cy="419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-252754" y="3658717"/>
            <a:ext cx="3133458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●"/>
            </a:pPr>
            <a:r>
              <a:rPr lang="en" sz="900" dirty="0">
                <a:latin typeface="Lato"/>
                <a:ea typeface="Lato"/>
                <a:cs typeface="Lato"/>
                <a:sym typeface="Lato"/>
              </a:rPr>
              <a:t>Most and Least 25 reviewed wines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●"/>
            </a:pPr>
            <a:r>
              <a:rPr lang="en" sz="900" dirty="0">
                <a:latin typeface="Lato"/>
                <a:ea typeface="Lato"/>
                <a:cs typeface="Lato"/>
                <a:sym typeface="Lato"/>
              </a:rPr>
              <a:t>Bigger diamond = more Twitter followers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●"/>
            </a:pPr>
            <a:r>
              <a:rPr lang="en" sz="900" dirty="0">
                <a:latin typeface="Lato"/>
                <a:ea typeface="Lato"/>
                <a:cs typeface="Lato"/>
                <a:sym typeface="Lato"/>
              </a:rPr>
              <a:t>Most 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reviewed x Twit </a:t>
            </a:r>
            <a:r>
              <a:rPr lang="en-US" sz="900" dirty="0" err="1">
                <a:latin typeface="Lato"/>
                <a:ea typeface="Lato"/>
                <a:cs typeface="Lato"/>
                <a:sym typeface="Lato"/>
              </a:rPr>
              <a:t>Follwr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. = </a:t>
            </a:r>
            <a:r>
              <a:rPr lang="en" sz="900" dirty="0">
                <a:latin typeface="Lato"/>
                <a:ea typeface="Lato"/>
                <a:cs typeface="Lato"/>
                <a:sym typeface="Lato"/>
              </a:rPr>
              <a:t>Popular 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●"/>
            </a:pP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Least reviewed x Twit </a:t>
            </a:r>
            <a:r>
              <a:rPr lang="en-US" sz="900" dirty="0" err="1">
                <a:latin typeface="Lato"/>
                <a:ea typeface="Lato"/>
                <a:cs typeface="Lato"/>
                <a:sym typeface="Lato"/>
              </a:rPr>
              <a:t>Follwr</a:t>
            </a:r>
            <a:r>
              <a:rPr lang="en-US" sz="900" dirty="0">
                <a:latin typeface="Lato"/>
                <a:ea typeface="Lato"/>
                <a:cs typeface="Lato"/>
                <a:sym typeface="Lato"/>
              </a:rPr>
              <a:t>. = Set the tone by Taster</a:t>
            </a:r>
            <a:endParaRPr sz="9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55525" y="-8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 Best Value Wine</a:t>
            </a:r>
            <a:endParaRPr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155850" y="322123"/>
            <a:ext cx="4260300" cy="7671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</a:t>
            </a:r>
            <a:r>
              <a:rPr lang="en-US" dirty="0"/>
              <a:t>V</a:t>
            </a:r>
            <a:r>
              <a:rPr lang="en" dirty="0"/>
              <a:t>alue = Sentiments </a:t>
            </a:r>
            <a:r>
              <a:rPr lang="en-US" dirty="0"/>
              <a:t>P</a:t>
            </a:r>
            <a:r>
              <a:rPr lang="en" dirty="0"/>
              <a:t>er </a:t>
            </a:r>
            <a:r>
              <a:rPr lang="en-US" dirty="0"/>
              <a:t>P</a:t>
            </a:r>
            <a:r>
              <a:rPr lang="en" dirty="0"/>
              <a:t>rice * 100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026" y="427575"/>
            <a:ext cx="4175400" cy="2403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29"/>
          <p:cNvGraphicFramePr/>
          <p:nvPr>
            <p:extLst>
              <p:ext uri="{D42A27DB-BD31-4B8C-83A1-F6EECF244321}">
                <p14:modId xmlns:p14="http://schemas.microsoft.com/office/powerpoint/2010/main" val="1221140164"/>
              </p:ext>
            </p:extLst>
          </p:nvPr>
        </p:nvGraphicFramePr>
        <p:xfrm>
          <a:off x="489175" y="2639725"/>
          <a:ext cx="3092798" cy="188941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{BD2ED9C9-D3DA-476D-9CB1-BC1FED33C784}</a:tableStyleId>
              </a:tblPr>
              <a:tblGrid>
                <a:gridCol w="146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5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Variety</a:t>
                      </a:r>
                      <a:endParaRPr sz="1200" b="1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1200" b="1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Price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Macabeo-Moscatel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8.870000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$8.0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White Riesling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7.923516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$16.5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Grenache Noir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7.781111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$9.0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Treixadura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6.442667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$15.0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Symphony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6.350000</a:t>
                      </a:r>
                      <a:endParaRPr sz="105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$12.0</a:t>
                      </a:r>
                      <a:endParaRPr sz="1050" dirty="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Sentiment Analysis for Wine review</a:t>
            </a:r>
            <a:r>
              <a:rPr lang="en-US" dirty="0"/>
              <a:t>s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Wine Vocab 101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Pick-your-wine map  - Wine Recommendation in Diner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Top Wine </a:t>
            </a:r>
            <a:r>
              <a:rPr lang="en-US" dirty="0"/>
              <a:t>Test</a:t>
            </a:r>
            <a:r>
              <a:rPr lang="en" dirty="0"/>
              <a:t> influencer</a:t>
            </a:r>
            <a:r>
              <a:rPr lang="en-US" dirty="0"/>
              <a:t>s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dirty="0"/>
              <a:t>Find the Best Value Wine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155850" y="1096089"/>
            <a:ext cx="4260300" cy="1431300"/>
          </a:xfrm>
          <a:prstGeom prst="rect">
            <a:avLst/>
          </a:prstGeom>
        </p:spPr>
        <p:txBody>
          <a:bodyPr spcFirstLastPara="1" wrap="square" lIns="57575" tIns="57575" rIns="57575" bIns="57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155850" y="2595067"/>
            <a:ext cx="4260300" cy="952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155850" y="2571749"/>
            <a:ext cx="4260300" cy="1489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Sentiment Analysis for Wine </a:t>
            </a:r>
            <a:r>
              <a:rPr lang="en-US" dirty="0"/>
              <a:t>R</a:t>
            </a:r>
            <a:r>
              <a:rPr lang="en" dirty="0"/>
              <a:t>eview</a:t>
            </a:r>
            <a:r>
              <a:rPr lang="en-US" dirty="0"/>
              <a:t>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Wine Vocab 101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Pick-your-wine map  - Wine Recommendation in Diner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Top Wine </a:t>
            </a:r>
            <a:r>
              <a:rPr lang="en-US" dirty="0"/>
              <a:t>Social Media</a:t>
            </a:r>
            <a:r>
              <a:rPr lang="en" dirty="0"/>
              <a:t> </a:t>
            </a:r>
            <a:r>
              <a:rPr lang="en-US" dirty="0"/>
              <a:t>I</a:t>
            </a:r>
            <a:r>
              <a:rPr lang="en" dirty="0"/>
              <a:t>nfluencer</a:t>
            </a:r>
            <a:r>
              <a:rPr lang="en-US" dirty="0"/>
              <a:t>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Find the Best Value Wine</a:t>
            </a:r>
            <a:r>
              <a:rPr lang="en-US" dirty="0"/>
              <a:t>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600"/>
            <a:ext cx="4267198" cy="14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155850" y="1917542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going to cover?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Wine </a:t>
            </a:r>
            <a:r>
              <a:rPr lang="en-US" dirty="0"/>
              <a:t>R</a:t>
            </a:r>
            <a:r>
              <a:rPr lang="en" dirty="0"/>
              <a:t>eview</a:t>
            </a:r>
            <a:r>
              <a:rPr lang="en-US" dirty="0"/>
              <a:t>s</a:t>
            </a:r>
            <a:r>
              <a:rPr lang="en" dirty="0"/>
              <a:t> from Wine Enthusiast as of Nov 22, 2017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Available on Kaggle (keywords: "Wine Reviews")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Data overview</a:t>
            </a:r>
            <a:endParaRPr dirty="0"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37,419 reviews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446 wine variet</a:t>
            </a:r>
            <a:r>
              <a:rPr lang="en-US" dirty="0" err="1"/>
              <a:t>ies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16 Tasters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55850" y="1366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Sentiment for Review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155850" y="543625"/>
            <a:ext cx="4416300" cy="7608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Analyze tasters’ review</a:t>
            </a:r>
            <a:r>
              <a:rPr lang="en-US" dirty="0"/>
              <a:t>s</a:t>
            </a:r>
            <a:r>
              <a:rPr lang="en" dirty="0"/>
              <a:t> by NLTK's </a:t>
            </a: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VADER Sentimental Analyzer</a:t>
            </a: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VADER gives the Positive, Negative and Neutral scores to represent the proportion of text that falls in these categories. All these should add up to </a:t>
            </a:r>
            <a:r>
              <a:rPr lang="en" sz="1050" b="1" u="sng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-US" sz="1050" b="1" u="sng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</a:t>
            </a:r>
            <a:endParaRPr sz="1050" b="1" u="sng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50" dirty="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00" y="1751850"/>
            <a:ext cx="2789600" cy="267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6"/>
          <p:cNvSpPr txBox="1"/>
          <p:nvPr/>
        </p:nvSpPr>
        <p:spPr>
          <a:xfrm>
            <a:off x="86975" y="1702075"/>
            <a:ext cx="1540800" cy="26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Question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Whose review are top 3 for each wine by sentiment score?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000" y="1354200"/>
            <a:ext cx="2789600" cy="3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Sentiment for Tasters’ Review</a:t>
            </a:r>
            <a:r>
              <a:rPr lang="en-US" dirty="0"/>
              <a:t>s</a:t>
            </a:r>
            <a:r>
              <a:rPr lang="en" dirty="0"/>
              <a:t> (cont.)</a:t>
            </a: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55850" y="1024422"/>
            <a:ext cx="4260300" cy="30369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024425"/>
            <a:ext cx="4260300" cy="31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55850" y="4047877"/>
            <a:ext cx="36774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Taster to Wine</a:t>
            </a:r>
            <a:endParaRPr lang="en" sz="1200" dirty="0">
              <a:latin typeface="Lato"/>
              <a:ea typeface="Lato"/>
              <a:cs typeface="Lato"/>
              <a:sym typeface="La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Lato"/>
                <a:ea typeface="Lato"/>
                <a:cs typeface="Lato"/>
                <a:sym typeface="Lato"/>
              </a:rPr>
              <a:t>Blue (above Avg), Red (above Avg)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Sentiment Analyze: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Word List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155850" y="1024423"/>
            <a:ext cx="4341600" cy="11871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up s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entimental keyword list for wine review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based on score (below or above 90 points) from taster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 "Complex" is negative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English but Positive in Wine Vocab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#1: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social media message: is it for wine?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#2: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Advertisement keywords for wines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1450"/>
            <a:ext cx="4572001" cy="2188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8"/>
          <p:cNvCxnSpPr/>
          <p:nvPr/>
        </p:nvCxnSpPr>
        <p:spPr>
          <a:xfrm>
            <a:off x="3739600" y="3279925"/>
            <a:ext cx="0" cy="3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Wine Vocab 101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55850" y="1024423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Commonly used words for wine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1500"/>
            <a:ext cx="4571999" cy="23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Wine Vocab 101 (Cont.)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Rosé</a:t>
            </a:r>
            <a:r>
              <a:rPr lang="en" sz="11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-word cloud</a:t>
            </a:r>
            <a:endParaRPr sz="1100" b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7132"/>
            <a:ext cx="4572000" cy="231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155850" y="347867"/>
            <a:ext cx="4260300" cy="556500"/>
          </a:xfrm>
          <a:prstGeom prst="rect">
            <a:avLst/>
          </a:prstGeom>
        </p:spPr>
        <p:txBody>
          <a:bodyPr spcFirstLastPara="1" wrap="square" lIns="57575" tIns="57575" rIns="57575" bIns="5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Portuguese Red -word cloud</a:t>
            </a:r>
            <a:endParaRPr sz="1100" b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9532"/>
            <a:ext cx="4572000" cy="231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Custom</PresentationFormat>
  <Paragraphs>83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Playfair Display</vt:lpstr>
      <vt:lpstr>Lato</vt:lpstr>
      <vt:lpstr>Roboto</vt:lpstr>
      <vt:lpstr>Coral</vt:lpstr>
      <vt:lpstr>Wine Reviews</vt:lpstr>
      <vt:lpstr>PowerPoint Presentation</vt:lpstr>
      <vt:lpstr>Overview</vt:lpstr>
      <vt:lpstr>Sentiment for Reviews</vt:lpstr>
      <vt:lpstr>Sentiment for Tasters’ Reviews (cont.)</vt:lpstr>
      <vt:lpstr>2. Sentiment Analyze:  Wine Word List</vt:lpstr>
      <vt:lpstr>3. Wine Vocab 101</vt:lpstr>
      <vt:lpstr>3. Wine Vocab 101 (Cont.) Rosé-word cloud </vt:lpstr>
      <vt:lpstr>Portuguese Red -word cloud </vt:lpstr>
      <vt:lpstr>&lt;90 Word cloud</vt:lpstr>
      <vt:lpstr>Top 50 words for &lt;90 scord wine </vt:lpstr>
      <vt:lpstr>&gt;90 word cloud</vt:lpstr>
      <vt:lpstr>Top 50 words for &gt;90 scord wine</vt:lpstr>
      <vt:lpstr>4. Pick-your-wine map  Wine Recommendation in Diner</vt:lpstr>
      <vt:lpstr>4. Pick-your-wine map  Wine Recommendation in Diner (Cont) Reviewer-'Roger Voss': common words on each variety - pick your wine by similarity </vt:lpstr>
      <vt:lpstr>5. Top Wine Social Media Influencers</vt:lpstr>
      <vt:lpstr>6. Best Value Wine</vt:lpstr>
      <vt:lpstr>Any Questions?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Taster's Review</dc:title>
  <dc:creator>Ivy zhu</dc:creator>
  <cp:lastModifiedBy>Ivy zhu</cp:lastModifiedBy>
  <cp:revision>8</cp:revision>
  <dcterms:modified xsi:type="dcterms:W3CDTF">2019-05-23T02:14:06Z</dcterms:modified>
</cp:coreProperties>
</file>